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0" r:id="rId2"/>
    <p:sldId id="256" r:id="rId3"/>
    <p:sldId id="258" r:id="rId4"/>
    <p:sldId id="259" r:id="rId5"/>
    <p:sldId id="262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3" r:id="rId15"/>
    <p:sldId id="275" r:id="rId16"/>
    <p:sldId id="272" r:id="rId17"/>
    <p:sldId id="27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0066FF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41" autoAdjust="0"/>
  </p:normalViewPr>
  <p:slideViewPr>
    <p:cSldViewPr>
      <p:cViewPr varScale="1">
        <p:scale>
          <a:sx n="72" d="100"/>
          <a:sy n="72" d="100"/>
        </p:scale>
        <p:origin x="169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70457-60C2-408E-86BA-95EBCFF43CB0}" type="datetime1">
              <a:rPr lang="en-IN" smtClean="0"/>
              <a:t>08-09-2017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1DF0-A9DB-4CB7-A406-E103945964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1048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51A16-D09A-42D6-9BE6-1A264E0D473B}" type="datetime1">
              <a:rPr lang="en-IN" smtClean="0"/>
              <a:t>08-09-2017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1A073-66C9-4220-96D5-062779F9B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16930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1A073-66C9-4220-96D5-062779F9BE9A}" type="slidenum">
              <a:rPr lang="en-IN" smtClean="0"/>
              <a:t>1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CFADEF6-DBCA-4399-86D8-238B50D17895}" type="datetime1">
              <a:rPr lang="en-IN" smtClean="0"/>
              <a:t>08-09-2017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50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1A073-66C9-4220-96D5-062779F9BE9A}" type="slidenum">
              <a:rPr lang="en-IN" smtClean="0"/>
              <a:t>3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314915-A9F6-4B78-A5FA-3CB8029B336D}" type="datetime1">
              <a:rPr lang="en-IN" smtClean="0"/>
              <a:t>08-09-2017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13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C51A16-D09A-42D6-9BE6-1A264E0D473B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21A073-66C9-4220-96D5-062779F9BE9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445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B3C-1AB8-41A8-9681-04661D5E0FDD}" type="datetime1">
              <a:rPr lang="en-IN" smtClean="0"/>
              <a:t>08-09-2017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79F6-A35D-4AEE-8A94-20CF0F61C55C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5583-E49A-4E4B-8B05-22655FAD2767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BBD1-97C0-4AB8-8E4F-46153F7BF7AE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FC92-CFA0-46A3-9D94-79613F740065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5052-FFA2-450D-ADC2-15C477AA8DF8}" type="datetime1">
              <a:rPr lang="en-IN" smtClean="0"/>
              <a:t>08-09-2017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373A-0DA1-4545-84F3-5B571A4175A3}" type="datetime1">
              <a:rPr lang="en-IN" smtClean="0"/>
              <a:t>08-09-2017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90C1-5921-418E-91AE-31CF954CA1AD}" type="datetime1">
              <a:rPr lang="en-IN" smtClean="0"/>
              <a:t>08-09-2017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87DA-1EEC-4351-B05C-B26D6139D05F}" type="datetime1">
              <a:rPr lang="en-IN" smtClean="0"/>
              <a:t>08-09-2017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D274-6D6C-4E3E-93C8-4030EC0AEBC7}" type="datetime1">
              <a:rPr lang="en-IN" smtClean="0"/>
              <a:t>08-09-2017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5671-6E3D-4AC9-83A5-DBB2F2EBEF4E}" type="datetime1">
              <a:rPr lang="en-IN" smtClean="0"/>
              <a:t>08-09-2017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9113E7E-1483-449F-BEB4-BE7967226A68}" type="datetime1">
              <a:rPr lang="en-IN" smtClean="0"/>
              <a:t>08-09-2017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CFD3ECD-6A0C-4BCE-B9EA-498CBAEC389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-36512" y="1196752"/>
            <a:ext cx="9217024" cy="1584176"/>
          </a:xfrm>
          <a:prstGeom prst="rect">
            <a:avLst/>
          </a:prstGeom>
          <a:solidFill>
            <a:srgbClr val="0000FF"/>
          </a:solidFill>
          <a:ln w="9525">
            <a:solidFill>
              <a:srgbClr val="9966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600" dirty="0" smtClean="0"/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Approximation Algorithms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100E-3958-46B5-90A0-28B35B36364A}" type="datetime1">
              <a:rPr lang="en-IN" smtClean="0"/>
              <a:t>08-09-2017</a:t>
            </a:fld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09600" y="3200400"/>
            <a:ext cx="7924800" cy="3047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Prasanta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K. Jana, </a:t>
            </a:r>
            <a:r>
              <a:rPr lang="en-US" sz="20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IEEE Senior Member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Department </a:t>
            </a:r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of Computer Science and Engineering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Indian </a:t>
            </a:r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Institute of Technology (</a:t>
            </a:r>
            <a:r>
              <a:rPr lang="en-US" sz="20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ISM), </a:t>
            </a:r>
            <a:r>
              <a:rPr lang="en-US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Dhanbad</a:t>
            </a:r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India</a:t>
            </a:r>
            <a:endParaRPr lang="en-US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E-mail: prasantajana@yahoo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.com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dirty="0" smtClean="0">
              <a:solidFill>
                <a:srgbClr val="CC3300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dirty="0" smtClean="0">
              <a:solidFill>
                <a:srgbClr val="CC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ism_dhanbad_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3861048"/>
            <a:ext cx="2016224" cy="123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5728"/>
            <a:ext cx="7851648" cy="6978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9900CC"/>
                </a:solidFill>
              </a:rPr>
              <a:t>Set-Covering Problem:</a:t>
            </a:r>
            <a:endParaRPr lang="en-US" sz="4000" dirty="0">
              <a:solidFill>
                <a:srgbClr val="9900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1928802"/>
            <a:ext cx="8182004" cy="392909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Applications: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 many commonly arising combinatorial problems</a:t>
            </a:r>
          </a:p>
          <a:p>
            <a:pPr algn="l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An Example: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X: Set of skills required to implement a project</a:t>
            </a:r>
          </a:p>
          <a:p>
            <a:pPr algn="l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We have a given set of people available to work on the project</a:t>
            </a:r>
          </a:p>
          <a:p>
            <a:pPr algn="l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We wish to form committee with minimum people such that every skill in X, there is a member of the committee with that skill. </a:t>
            </a: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1D2F-BA80-407B-94D4-6BDFA782D535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5728"/>
            <a:ext cx="7851648" cy="6978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9900CC"/>
                </a:solidFill>
              </a:rPr>
              <a:t>Set-Covering Problem:</a:t>
            </a:r>
            <a:endParaRPr lang="en-US" sz="4000" dirty="0">
              <a:solidFill>
                <a:srgbClr val="9900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0232" y="1214422"/>
            <a:ext cx="4967294" cy="5429288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Algorithm Greedy-Set-cover(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{</a:t>
            </a: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While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≠ Φ</a:t>
            </a:r>
          </a:p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Do select an S </a:t>
            </a:r>
            <a:r>
              <a:rPr lang="en-US" dirty="0" smtClean="0">
                <a:latin typeface="Cambria Math"/>
                <a:ea typeface="Cambria Math"/>
                <a:cs typeface="Times New Roman" pitchFamily="18" charset="0"/>
              </a:rPr>
              <a:t>∈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 that maximizes |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Cambria Math"/>
                <a:ea typeface="Cambria Math"/>
                <a:cs typeface="Times New Roman" pitchFamily="18" charset="0"/>
              </a:rPr>
              <a:t>∩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|</a:t>
            </a:r>
          </a:p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{</a:t>
            </a: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}</a:t>
            </a:r>
          </a:p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Return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}</a:t>
            </a:r>
          </a:p>
          <a:p>
            <a:pPr algn="l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 complexity: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While loop in 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(|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|, |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|) 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 Loop in 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(|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|). 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Therefore, it is 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(|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min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(|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|, |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|)).</a:t>
            </a: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3" name="Object 1"/>
          <p:cNvGraphicFramePr>
            <a:graphicFrameLocks noChangeAspect="1"/>
          </p:cNvGraphicFramePr>
          <p:nvPr/>
        </p:nvGraphicFramePr>
        <p:xfrm>
          <a:off x="2500298" y="1785926"/>
          <a:ext cx="857256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Equation" r:id="rId3" imgW="520474" imgH="406224" progId="Equation.3">
                  <p:embed/>
                </p:oleObj>
              </mc:Choice>
              <mc:Fallback>
                <p:oleObj name="Equation" r:id="rId3" imgW="520474" imgH="406224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1785926"/>
                        <a:ext cx="857256" cy="571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2643174" y="3357562"/>
          <a:ext cx="1285884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Equation" r:id="rId5" imgW="863225" imgH="431613" progId="Equation.3">
                  <p:embed/>
                </p:oleObj>
              </mc:Choice>
              <mc:Fallback>
                <p:oleObj name="Equation" r:id="rId5" imgW="863225" imgH="431613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3357562"/>
                        <a:ext cx="1285884" cy="571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8C8-3606-45B3-B8ED-B3970AF99A4B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5728"/>
            <a:ext cx="7851648" cy="6978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9900CC"/>
                </a:solidFill>
              </a:rPr>
              <a:t>Set-Covering Problem:</a:t>
            </a:r>
            <a:endParaRPr lang="en-US" sz="4000" dirty="0">
              <a:solidFill>
                <a:srgbClr val="9900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142984"/>
            <a:ext cx="8182004" cy="5429288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 Illustration:</a:t>
            </a:r>
          </a:p>
          <a:p>
            <a:pPr algn="l"/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X Consists of 12 black points</a:t>
            </a:r>
          </a:p>
          <a:p>
            <a:pPr algn="l"/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 {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algn="l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Minimum Size Set Cover: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=  {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algn="l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Greedy Approximation Sol: {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9" name="Picture 1" descr="C:\Users\PRATYAY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1571612"/>
            <a:ext cx="4929222" cy="3071834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F75B3-7554-4CDD-83BB-903134C66608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87DA-1EEC-4351-B05C-B26D6139D05F}" type="datetime1">
              <a:rPr lang="en-IN" smtClean="0"/>
              <a:t>08-09-2017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5416"/>
            <a:ext cx="9144000" cy="717341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3568" y="285728"/>
            <a:ext cx="7851648" cy="6978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rgbClr val="99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1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87DA-1EEC-4351-B05C-B26D6139D05F}" type="datetime1">
              <a:rPr lang="en-IN" smtClean="0"/>
              <a:t>08-09-2017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76054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0312" y="0"/>
            <a:ext cx="1763688" cy="7101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7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87DA-1EEC-4351-B05C-B26D6139D05F}" type="datetime1">
              <a:rPr lang="en-IN" smtClean="0"/>
              <a:t>08-09-2017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34468" y="0"/>
            <a:ext cx="176368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6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87DA-1EEC-4351-B05C-B26D6139D05F}" type="datetime1">
              <a:rPr lang="en-IN" smtClean="0"/>
              <a:t>08-09-2017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408"/>
            <a:ext cx="9144000" cy="82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7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87DA-1EEC-4351-B05C-B26D6139D05F}" type="datetime1">
              <a:rPr lang="en-IN" smtClean="0"/>
              <a:t>08-09-2017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5" y="-610544"/>
            <a:ext cx="8291264" cy="96561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32440" y="0"/>
            <a:ext cx="611560" cy="8613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-243408"/>
            <a:ext cx="457200" cy="77768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1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851648" cy="8103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900CC"/>
                </a:solidFill>
              </a:rPr>
              <a:t>Approximation Algorithm</a:t>
            </a:r>
            <a:endParaRPr lang="en-IN" dirty="0">
              <a:solidFill>
                <a:srgbClr val="9900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1500174"/>
            <a:ext cx="6824682" cy="5085184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/>
              <a:t>What is an Approximation Algorithm?</a:t>
            </a:r>
            <a:endParaRPr lang="en-IN" sz="2000" dirty="0" smtClean="0"/>
          </a:p>
          <a:p>
            <a:pPr algn="l"/>
            <a:r>
              <a:rPr lang="en-US" sz="2000" b="1" dirty="0" smtClean="0"/>
              <a:t> </a:t>
            </a:r>
            <a:r>
              <a:rPr lang="en-US" sz="2000" dirty="0" smtClean="0"/>
              <a:t>An algorithm that returns near optimal solution.</a:t>
            </a:r>
          </a:p>
          <a:p>
            <a:pPr algn="l"/>
            <a:endParaRPr lang="en-IN" sz="2000" dirty="0" smtClean="0"/>
          </a:p>
          <a:p>
            <a:pPr algn="l"/>
            <a:r>
              <a:rPr lang="en-US" sz="2000" b="1" dirty="0" smtClean="0"/>
              <a:t>What is the Motivation?</a:t>
            </a:r>
            <a:endParaRPr lang="en-IN" sz="2000" dirty="0" smtClean="0"/>
          </a:p>
          <a:p>
            <a:pPr algn="l"/>
            <a:r>
              <a:rPr lang="en-US" sz="2000" dirty="0" smtClean="0"/>
              <a:t>  NP-complete problems.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b="1" dirty="0" smtClean="0"/>
              <a:t>Two approaches:</a:t>
            </a:r>
            <a:endParaRPr lang="en-IN" sz="2000" dirty="0" smtClean="0"/>
          </a:p>
          <a:p>
            <a:pPr marL="514350" indent="-514350" algn="l"/>
            <a:r>
              <a:rPr lang="en-US" sz="2000" dirty="0" smtClean="0"/>
              <a:t>  1)   For small size problem, an exponential running time    algorithm may be satisfactory.</a:t>
            </a:r>
          </a:p>
          <a:p>
            <a:pPr marL="514350" indent="-514350" algn="l"/>
            <a:endParaRPr lang="en-IN" sz="2000" dirty="0" smtClean="0"/>
          </a:p>
          <a:p>
            <a:pPr algn="l"/>
            <a:r>
              <a:rPr lang="en-US" sz="2000" dirty="0" smtClean="0"/>
              <a:t>  2)  Find a near optimal algorithm.</a:t>
            </a:r>
          </a:p>
          <a:p>
            <a:pPr algn="l"/>
            <a:endParaRPr lang="en-IN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67D5-B79A-4C6F-ADEE-D8BA209A704E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851648" cy="881766"/>
          </a:xfrm>
        </p:spPr>
        <p:txBody>
          <a:bodyPr/>
          <a:lstStyle/>
          <a:p>
            <a:r>
              <a:rPr lang="en-US" dirty="0" smtClean="0">
                <a:solidFill>
                  <a:srgbClr val="9900CC"/>
                </a:solidFill>
              </a:rPr>
              <a:t>Approximation Algorithm</a:t>
            </a:r>
            <a:endParaRPr lang="en-IN" dirty="0">
              <a:solidFill>
                <a:srgbClr val="9900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484784"/>
            <a:ext cx="7854696" cy="5085184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/>
              <a:t>Comment:</a:t>
            </a:r>
            <a:endParaRPr lang="en-US" sz="2000" dirty="0" smtClean="0"/>
          </a:p>
          <a:p>
            <a:pPr algn="l"/>
            <a:r>
              <a:rPr lang="en-US" sz="2000" dirty="0" smtClean="0"/>
              <a:t>The second approach gives the birth of an approximation algorithm.</a:t>
            </a:r>
          </a:p>
          <a:p>
            <a:pPr algn="l"/>
            <a:r>
              <a:rPr lang="en-US" sz="2000" b="1" dirty="0" smtClean="0"/>
              <a:t>How to evaluate it?</a:t>
            </a:r>
            <a:endParaRPr lang="en-US" sz="2000" dirty="0" smtClean="0"/>
          </a:p>
          <a:p>
            <a:pPr algn="l"/>
            <a:r>
              <a:rPr lang="en-US" sz="2000" b="1" dirty="0" smtClean="0"/>
              <a:t> </a:t>
            </a:r>
            <a:endParaRPr lang="en-US" sz="2000" dirty="0" smtClean="0"/>
          </a:p>
          <a:p>
            <a:pPr algn="l"/>
            <a:r>
              <a:rPr lang="en-US" sz="2000" b="1" dirty="0" smtClean="0"/>
              <a:t>Performance bound:  </a:t>
            </a:r>
            <a:r>
              <a:rPr lang="en-US" sz="2000" dirty="0" smtClean="0"/>
              <a:t>An approximation algorithm has a ratio bound of </a:t>
            </a:r>
            <a:r>
              <a:rPr lang="en-US" sz="2000" i="1" dirty="0" smtClean="0"/>
              <a:t>f</a:t>
            </a:r>
            <a:r>
              <a:rPr lang="en-US" sz="2000" dirty="0" smtClean="0"/>
              <a:t> (</a:t>
            </a:r>
            <a:r>
              <a:rPr lang="en-US" sz="2000" i="1" dirty="0" smtClean="0"/>
              <a:t>n</a:t>
            </a:r>
            <a:r>
              <a:rPr lang="en-US" sz="2000" dirty="0" smtClean="0"/>
              <a:t>) if 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Where </a:t>
            </a:r>
            <a:r>
              <a:rPr lang="en-US" sz="2000" i="1" dirty="0" smtClean="0"/>
              <a:t>n </a:t>
            </a:r>
            <a:r>
              <a:rPr lang="en-US" sz="2000" dirty="0" smtClean="0"/>
              <a:t>is input size</a:t>
            </a:r>
          </a:p>
          <a:p>
            <a:pPr algn="l"/>
            <a:r>
              <a:rPr lang="en-US" sz="2000" i="1" dirty="0" smtClean="0"/>
              <a:t>C</a:t>
            </a:r>
            <a:r>
              <a:rPr lang="en-US" sz="2000" dirty="0" smtClean="0"/>
              <a:t>:  Cost of the approximation algorithm</a:t>
            </a:r>
          </a:p>
          <a:p>
            <a:pPr algn="l"/>
            <a:r>
              <a:rPr lang="en-US" sz="2000" dirty="0" smtClean="0"/>
              <a:t> and  </a:t>
            </a:r>
            <a:r>
              <a:rPr lang="en-US" sz="2000" i="1" dirty="0" smtClean="0"/>
              <a:t>C</a:t>
            </a:r>
            <a:r>
              <a:rPr lang="en-US" sz="2000" i="1" baseline="30000" dirty="0" smtClean="0"/>
              <a:t>*</a:t>
            </a:r>
            <a:r>
              <a:rPr lang="en-US" sz="2000" baseline="30000" dirty="0" smtClean="0"/>
              <a:t> </a:t>
            </a:r>
            <a:r>
              <a:rPr lang="en-US" sz="2000" dirty="0" smtClean="0"/>
              <a:t>: Cost of the optimal solution</a:t>
            </a:r>
          </a:p>
          <a:p>
            <a:pPr algn="l"/>
            <a:endParaRPr lang="en-IN" dirty="0" smtClean="0"/>
          </a:p>
          <a:p>
            <a:endParaRPr lang="en-IN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013075" y="3752850"/>
          <a:ext cx="248761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4" imgW="1371600" imgH="393480" progId="Equation.3">
                  <p:embed/>
                </p:oleObj>
              </mc:Choice>
              <mc:Fallback>
                <p:oleObj name="Equation" r:id="rId4" imgW="13716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075" y="3752850"/>
                        <a:ext cx="2487613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29F9-931A-4DB7-A59F-AD50B8DBFD7B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851648" cy="8103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900CC"/>
                </a:solidFill>
              </a:rPr>
              <a:t>The Vertex Cover Problem:</a:t>
            </a:r>
            <a:endParaRPr lang="en-IN" dirty="0">
              <a:solidFill>
                <a:srgbClr val="9900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484784"/>
            <a:ext cx="7854696" cy="5085184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/>
              <a:t>Statement: </a:t>
            </a:r>
            <a:r>
              <a:rPr lang="en-US" sz="2000" dirty="0" smtClean="0"/>
              <a:t> A vertex cover of an undirected graph </a:t>
            </a:r>
            <a:r>
              <a:rPr lang="en-US" sz="2000" i="1" dirty="0" smtClean="0"/>
              <a:t>G</a:t>
            </a:r>
            <a:r>
              <a:rPr lang="en-US" sz="2000" dirty="0" smtClean="0"/>
              <a:t>= (</a:t>
            </a:r>
            <a:r>
              <a:rPr lang="en-US" sz="2000" i="1" dirty="0" smtClean="0"/>
              <a:t>V</a:t>
            </a:r>
            <a:r>
              <a:rPr lang="en-US" sz="2000" dirty="0" smtClean="0"/>
              <a:t>, </a:t>
            </a:r>
            <a:r>
              <a:rPr lang="en-US" sz="2000" i="1" dirty="0" smtClean="0"/>
              <a:t>E</a:t>
            </a:r>
            <a:r>
              <a:rPr lang="en-US" sz="2000" dirty="0" smtClean="0"/>
              <a:t>) is a subset </a:t>
            </a:r>
            <a:r>
              <a:rPr lang="en-US" sz="2000" i="1" dirty="0" smtClean="0"/>
              <a:t>V'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</a:t>
            </a:r>
            <a:r>
              <a:rPr lang="en-US" sz="2000" i="1" dirty="0" smtClean="0"/>
              <a:t>V</a:t>
            </a:r>
            <a:r>
              <a:rPr lang="en-US" sz="2000" dirty="0" smtClean="0"/>
              <a:t> such that if (</a:t>
            </a:r>
            <a:r>
              <a:rPr lang="en-US" sz="2000" i="1" dirty="0" smtClean="0"/>
              <a:t>u, v</a:t>
            </a:r>
            <a:r>
              <a:rPr lang="en-US" sz="2000" dirty="0" smtClean="0"/>
              <a:t>) </a:t>
            </a:r>
            <a:r>
              <a:rPr lang="en-US" sz="2000" dirty="0" smtClean="0">
                <a:sym typeface="Symbol"/>
              </a:rPr>
              <a:t></a:t>
            </a:r>
            <a:r>
              <a:rPr lang="en-US" sz="2000" i="1" dirty="0" smtClean="0"/>
              <a:t>E</a:t>
            </a:r>
            <a:r>
              <a:rPr lang="en-US" sz="2000" dirty="0" smtClean="0"/>
              <a:t>, then either </a:t>
            </a:r>
            <a:r>
              <a:rPr lang="en-US" sz="2000" i="1" dirty="0" smtClean="0"/>
              <a:t>u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</a:t>
            </a:r>
            <a:r>
              <a:rPr lang="en-US" sz="2000" dirty="0" smtClean="0"/>
              <a:t> </a:t>
            </a:r>
            <a:r>
              <a:rPr lang="en-US" sz="2000" i="1" dirty="0" smtClean="0"/>
              <a:t>V'</a:t>
            </a:r>
            <a:r>
              <a:rPr lang="en-US" sz="2000" dirty="0" smtClean="0"/>
              <a:t> or </a:t>
            </a:r>
            <a:r>
              <a:rPr lang="en-US" sz="2000" i="1" dirty="0" smtClean="0"/>
              <a:t>v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</a:t>
            </a:r>
            <a:r>
              <a:rPr lang="en-US" sz="2000" dirty="0" smtClean="0"/>
              <a:t> </a:t>
            </a:r>
            <a:r>
              <a:rPr lang="en-US" sz="2000" i="1" dirty="0" smtClean="0"/>
              <a:t>V'</a:t>
            </a:r>
            <a:r>
              <a:rPr lang="en-US" sz="2000" dirty="0" smtClean="0"/>
              <a:t> or both. It is to find a vertex cover of minimum size.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1A6-8827-4CDE-9DDC-FB173BC9140A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851648" cy="360040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solidFill>
                  <a:srgbClr val="9900CC"/>
                </a:solidFill>
              </a:rPr>
              <a:t>Vertex Cover Algorithm</a:t>
            </a:r>
            <a:endParaRPr lang="en-IN" sz="4400" dirty="0">
              <a:solidFill>
                <a:srgbClr val="9900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124744"/>
            <a:ext cx="7854696" cy="5085184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/>
              <a:t>APPROX-VERTEX COVER (G)</a:t>
            </a:r>
            <a:endParaRPr lang="en-US" sz="2000" dirty="0" smtClean="0"/>
          </a:p>
          <a:p>
            <a:pPr algn="l"/>
            <a:r>
              <a:rPr lang="en-US" sz="2000" b="1" dirty="0" smtClean="0"/>
              <a:t> {</a:t>
            </a:r>
            <a:endParaRPr lang="en-US" sz="2000" dirty="0" smtClean="0"/>
          </a:p>
          <a:p>
            <a:pPr algn="l"/>
            <a:r>
              <a:rPr lang="en-US" sz="2000" i="1" dirty="0" smtClean="0"/>
              <a:t>  C</a:t>
            </a:r>
            <a:r>
              <a:rPr lang="en-US" sz="2000" dirty="0" smtClean="0"/>
              <a:t> =  Φ</a:t>
            </a:r>
          </a:p>
          <a:p>
            <a:pPr algn="l"/>
            <a:r>
              <a:rPr lang="en-US" sz="2000" i="1" dirty="0" smtClean="0"/>
              <a:t>  E</a:t>
            </a:r>
            <a:r>
              <a:rPr lang="en-US" sz="2000" dirty="0" smtClean="0"/>
              <a:t>' = </a:t>
            </a:r>
            <a:r>
              <a:rPr lang="en-US" sz="2000" i="1" dirty="0" smtClean="0"/>
              <a:t>E</a:t>
            </a:r>
            <a:r>
              <a:rPr lang="en-US" sz="2000" dirty="0" smtClean="0"/>
              <a:t> [</a:t>
            </a:r>
            <a:r>
              <a:rPr lang="en-US" sz="2000" i="1" dirty="0" smtClean="0"/>
              <a:t>G</a:t>
            </a:r>
            <a:r>
              <a:rPr lang="en-US" sz="2000" dirty="0" smtClean="0"/>
              <a:t>]</a:t>
            </a:r>
          </a:p>
          <a:p>
            <a:pPr algn="l"/>
            <a:r>
              <a:rPr lang="en-US" sz="2000" dirty="0" smtClean="0"/>
              <a:t>  While </a:t>
            </a:r>
            <a:r>
              <a:rPr lang="en-US" sz="2000" i="1" dirty="0" smtClean="0"/>
              <a:t>E'</a:t>
            </a:r>
            <a:r>
              <a:rPr lang="en-US" sz="2000" dirty="0" smtClean="0"/>
              <a:t> ≠ Φ do</a:t>
            </a:r>
          </a:p>
          <a:p>
            <a:pPr algn="l"/>
            <a:r>
              <a:rPr lang="en-US" sz="2000" dirty="0" smtClean="0"/>
              <a:t>      let (</a:t>
            </a:r>
            <a:r>
              <a:rPr lang="en-US" sz="2000" i="1" dirty="0" err="1" smtClean="0"/>
              <a:t>u</a:t>
            </a:r>
            <a:r>
              <a:rPr lang="en-US" sz="2000" dirty="0" err="1" smtClean="0"/>
              <a:t>,</a:t>
            </a:r>
            <a:r>
              <a:rPr lang="en-US" sz="2000" i="1" dirty="0" err="1" smtClean="0"/>
              <a:t>v</a:t>
            </a:r>
            <a:r>
              <a:rPr lang="en-US" sz="2000" dirty="0" smtClean="0"/>
              <a:t>) be an arbitrary edge of </a:t>
            </a:r>
            <a:r>
              <a:rPr lang="en-US" sz="2000" i="1" dirty="0" smtClean="0"/>
              <a:t>E</a:t>
            </a:r>
            <a:r>
              <a:rPr lang="en-US" sz="2000" dirty="0" smtClean="0"/>
              <a:t>'</a:t>
            </a:r>
          </a:p>
          <a:p>
            <a:pPr algn="l"/>
            <a:r>
              <a:rPr lang="en-US" sz="2000" dirty="0" smtClean="0"/>
              <a:t>      </a:t>
            </a:r>
            <a:r>
              <a:rPr lang="en-US" sz="2000" i="1" dirty="0" smtClean="0"/>
              <a:t>C</a:t>
            </a:r>
            <a:r>
              <a:rPr lang="en-US" sz="2000" dirty="0" smtClean="0"/>
              <a:t> = </a:t>
            </a:r>
            <a:r>
              <a:rPr lang="en-US" sz="2000" i="1" dirty="0" smtClean="0"/>
              <a:t>C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</a:t>
            </a:r>
            <a:r>
              <a:rPr lang="en-US" sz="2000" dirty="0" smtClean="0"/>
              <a:t> {</a:t>
            </a:r>
            <a:r>
              <a:rPr lang="en-US" sz="2000" i="1" dirty="0" smtClean="0"/>
              <a:t>u, v</a:t>
            </a:r>
            <a:r>
              <a:rPr lang="en-US" sz="2000" dirty="0" smtClean="0"/>
              <a:t>}</a:t>
            </a:r>
          </a:p>
          <a:p>
            <a:pPr algn="l"/>
            <a:r>
              <a:rPr lang="en-US" sz="2000" dirty="0" smtClean="0"/>
              <a:t>      Remove from E' every edge incident on either </a:t>
            </a:r>
            <a:r>
              <a:rPr lang="en-US" sz="2000" i="1" dirty="0" smtClean="0"/>
              <a:t>u</a:t>
            </a:r>
            <a:r>
              <a:rPr lang="en-US" sz="2000" dirty="0" smtClean="0"/>
              <a:t> or </a:t>
            </a:r>
            <a:r>
              <a:rPr lang="en-US" sz="2000" i="1" dirty="0" smtClean="0"/>
              <a:t>v</a:t>
            </a:r>
            <a:endParaRPr lang="en-US" sz="2000" dirty="0" smtClean="0"/>
          </a:p>
          <a:p>
            <a:pPr algn="l"/>
            <a:r>
              <a:rPr lang="en-US" sz="2000" dirty="0" smtClean="0"/>
              <a:t>   Return </a:t>
            </a:r>
            <a:r>
              <a:rPr lang="en-US" sz="2000" i="1" dirty="0" smtClean="0"/>
              <a:t>C</a:t>
            </a:r>
          </a:p>
          <a:p>
            <a:pPr algn="l"/>
            <a:r>
              <a:rPr lang="en-US" sz="2000" b="1" dirty="0" smtClean="0"/>
              <a:t>  }</a:t>
            </a:r>
          </a:p>
          <a:p>
            <a:pPr algn="l"/>
            <a:r>
              <a:rPr lang="en-US" sz="2000" b="1" dirty="0" smtClean="0"/>
              <a:t>Running Time: </a:t>
            </a:r>
            <a:r>
              <a:rPr lang="en-US" sz="2000" b="1" i="1" dirty="0" smtClean="0"/>
              <a:t>O</a:t>
            </a:r>
            <a:r>
              <a:rPr lang="en-US" sz="2000" b="1" dirty="0" smtClean="0"/>
              <a:t>(</a:t>
            </a:r>
            <a:r>
              <a:rPr lang="en-US" sz="2000" b="1" i="1" dirty="0" smtClean="0"/>
              <a:t>E</a:t>
            </a:r>
            <a:r>
              <a:rPr lang="en-US" sz="2000" b="1" dirty="0" smtClean="0"/>
              <a:t>)</a:t>
            </a:r>
            <a:endParaRPr lang="en-US" sz="2000" dirty="0" smtClean="0"/>
          </a:p>
          <a:p>
            <a:pPr algn="l"/>
            <a:r>
              <a:rPr lang="en-US" sz="2000" b="1" dirty="0" smtClean="0"/>
              <a:t>Near Optimality: </a:t>
            </a:r>
            <a:r>
              <a:rPr lang="en-US" sz="2000" dirty="0" smtClean="0"/>
              <a:t>The above algorithm returns a vertex cover whose size is guaranteed to be no more than twice the size of an optimal vertex cover.</a:t>
            </a:r>
          </a:p>
          <a:p>
            <a:pPr algn="l"/>
            <a:endParaRPr lang="en-US" sz="2000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>
              <a:solidFill>
                <a:srgbClr val="FF0000"/>
              </a:solidFill>
            </a:endParaRPr>
          </a:p>
          <a:p>
            <a:pPr algn="l"/>
            <a:endParaRPr lang="en-IN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6131-17B0-443B-9FC9-6027DDE1F032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851648" cy="504056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 algn="ctr"/>
            <a:r>
              <a:rPr lang="en-US" sz="4400" dirty="0" smtClean="0">
                <a:solidFill>
                  <a:srgbClr val="9900CC"/>
                </a:solidFill>
              </a:rPr>
              <a:t>An Illustration</a:t>
            </a:r>
            <a:endParaRPr lang="en-IN" sz="4400" dirty="0">
              <a:solidFill>
                <a:srgbClr val="9900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836712"/>
            <a:ext cx="7854696" cy="5733256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b="1" dirty="0" smtClean="0"/>
              <a:t>        An Illustration</a:t>
            </a:r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r>
              <a:rPr lang="en-US" sz="1900" b="1" dirty="0" smtClean="0"/>
              <a:t>	Fig. (a):Input Graph         </a:t>
            </a:r>
            <a:endParaRPr lang="en-US" sz="1900" dirty="0" smtClean="0"/>
          </a:p>
          <a:p>
            <a:pPr algn="l"/>
            <a:r>
              <a:rPr lang="en-US" sz="1900" b="1" dirty="0" smtClean="0"/>
              <a:t>	Fig. (e): Final Vertex Cover C = {</a:t>
            </a:r>
            <a:r>
              <a:rPr lang="en-US" sz="1900" b="1" i="1" dirty="0" smtClean="0"/>
              <a:t>b, c, e, f, d, g</a:t>
            </a:r>
            <a:r>
              <a:rPr lang="en-US" sz="1900" b="1" dirty="0" smtClean="0"/>
              <a:t>}  </a:t>
            </a:r>
            <a:endParaRPr lang="en-US" sz="1900" dirty="0" smtClean="0"/>
          </a:p>
          <a:p>
            <a:pPr algn="l"/>
            <a:r>
              <a:rPr lang="en-US" sz="1900" b="1" dirty="0" smtClean="0"/>
              <a:t>	Fig. (f):The Optimal vertex cover {</a:t>
            </a:r>
            <a:r>
              <a:rPr lang="en-US" sz="1900" b="1" i="1" dirty="0" smtClean="0"/>
              <a:t>b, e, d</a:t>
            </a:r>
            <a:r>
              <a:rPr lang="en-US" sz="1900" b="1" dirty="0" smtClean="0"/>
              <a:t>} </a:t>
            </a:r>
          </a:p>
          <a:p>
            <a:pPr algn="l"/>
            <a:r>
              <a:rPr lang="en-US" sz="1900" b="1" dirty="0" smtClean="0"/>
              <a:t>	Comments: Optimal Sol. is almost half of Approx. Sol.</a:t>
            </a:r>
            <a:endParaRPr lang="en-IN" sz="1900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110" y="1139564"/>
            <a:ext cx="7104282" cy="3945620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BDD69-AAE7-4457-98F6-17946866F581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5728"/>
            <a:ext cx="7851648" cy="6978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9900CC"/>
                </a:solidFill>
              </a:rPr>
              <a:t>The Travelling Sales Person Problem</a:t>
            </a:r>
            <a:endParaRPr lang="en-US" sz="4000" dirty="0">
              <a:solidFill>
                <a:srgbClr val="9900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487088"/>
            <a:ext cx="8501122" cy="5085184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Statement: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Given a complete undirected graph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that has a non-negative integer cost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u,v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associated with each edge (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u,v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E,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find a Hamiltonian cycle of G with minimum cost. </a:t>
            </a:r>
          </a:p>
          <a:p>
            <a:pPr algn="l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APPROX-TSP-TOUR (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682625" lvl="0" indent="-450850" algn="l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Select a vertex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to be a root vertex</a:t>
            </a:r>
          </a:p>
          <a:p>
            <a:pPr marL="682625" lvl="0" indent="-450850" algn="l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Grow a minimum spanning tree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from the root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82625" lvl="0" indent="-450850" algn="l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Let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be the list of vertices in a preorder walk of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82625" lvl="0" indent="-450850" algn="l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Return the Hamiltonian cycle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that visits the vertices in the order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82625" lvl="0" indent="-450850" algn="l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Time complexity: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(|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|) as step 2 requires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(|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|) time using prim’s algorithm.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7CEA-4BE0-4032-ADF3-D6B1685F6161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5728"/>
            <a:ext cx="7851648" cy="4069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9900CC"/>
                </a:solidFill>
              </a:rPr>
              <a:t>An Illustration</a:t>
            </a:r>
            <a:endParaRPr lang="en-US" sz="4000" dirty="0">
              <a:solidFill>
                <a:srgbClr val="9900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142984"/>
            <a:ext cx="8182004" cy="5429288"/>
          </a:xfrm>
        </p:spPr>
        <p:txBody>
          <a:bodyPr>
            <a:noAutofit/>
          </a:bodyPr>
          <a:lstStyle/>
          <a:p>
            <a:pPr algn="l"/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Fig. (a): Input Grid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Fig. (b): MST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Fig.(c): A preorder walk {</a:t>
            </a:r>
            <a:r>
              <a:rPr lang="en-US" sz="1400" b="1" i="1" dirty="0" smtClean="0">
                <a:latin typeface="Times New Roman" pitchFamily="18" charset="0"/>
                <a:cs typeface="Times New Roman" pitchFamily="18" charset="0"/>
              </a:rPr>
              <a:t>a, b, c, b, h, b, a, d, e, f, e, g, e, d, a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Fig. (d):  Approx. Tour {</a:t>
            </a:r>
            <a:r>
              <a:rPr lang="en-US" sz="1400" b="1" i="1" dirty="0" smtClean="0">
                <a:latin typeface="Times New Roman" pitchFamily="18" charset="0"/>
                <a:cs typeface="Times New Roman" pitchFamily="18" charset="0"/>
              </a:rPr>
              <a:t>a, b, c, h, d, e, f, g, a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}of Cost 19.074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Fig. (e): Optimal Tour of Cost 14.715, 23 % shorter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55576" y="692696"/>
            <a:ext cx="770485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1259632" y="1988840"/>
            <a:ext cx="288032" cy="2160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47664" y="1340768"/>
            <a:ext cx="0" cy="43204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19672" y="1268760"/>
            <a:ext cx="57606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39752" y="1268760"/>
            <a:ext cx="216024" cy="2160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699792" y="1628800"/>
            <a:ext cx="216024" cy="2160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339752" y="1628800"/>
            <a:ext cx="216024" cy="2160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07704" y="1988840"/>
            <a:ext cx="288032" cy="57606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259632" y="2348880"/>
            <a:ext cx="576064" cy="2160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11760" y="1916832"/>
            <a:ext cx="57606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160328" y="1264992"/>
            <a:ext cx="288032" cy="9361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19672" y="1340768"/>
            <a:ext cx="648072" cy="57606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47664" y="1988840"/>
            <a:ext cx="360040" cy="57606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051720" y="1988840"/>
            <a:ext cx="936104" cy="57606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691680" y="1916832"/>
            <a:ext cx="43204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67744" y="1340768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979712" y="1700808"/>
            <a:ext cx="648072" cy="86409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619672" y="1340768"/>
            <a:ext cx="648072" cy="50405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46968" y="1309704"/>
            <a:ext cx="864096" cy="2160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F42-75DC-419D-9E2F-288D813E17F8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8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619672" y="1264992"/>
            <a:ext cx="1296144" cy="651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5728"/>
            <a:ext cx="7851648" cy="64294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9900CC"/>
                </a:solidFill>
              </a:rPr>
              <a:t>Set-Covering Problem:</a:t>
            </a:r>
            <a:endParaRPr lang="en-US" sz="4000" dirty="0">
              <a:solidFill>
                <a:srgbClr val="9900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643050"/>
            <a:ext cx="7753376" cy="4857784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Statement: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 instance(X, F) of the set-covering problem consists of a finite set X and a family F of subsets of X such that every element of X belongs to at least one subset in F: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We say that a subset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covers its elements. The problem is to find a minimum-size subset            whose members covers all of X: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We say that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satisfying (1) covers X.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1" name="Object 1"/>
          <p:cNvGraphicFramePr>
            <a:graphicFrameLocks noChangeAspect="1"/>
          </p:cNvGraphicFramePr>
          <p:nvPr/>
        </p:nvGraphicFramePr>
        <p:xfrm>
          <a:off x="3286116" y="2786058"/>
          <a:ext cx="1500198" cy="64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4" name="Equation" r:id="rId3" imgW="609336" imgH="342751" progId="Equation.3">
                  <p:embed/>
                </p:oleObj>
              </mc:Choice>
              <mc:Fallback>
                <p:oleObj name="Equation" r:id="rId3" imgW="609336" imgH="342751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2786058"/>
                        <a:ext cx="1500198" cy="6429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2786050" y="4071942"/>
          <a:ext cx="642942" cy="28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Equation" r:id="rId5" imgW="457200" imgH="190500" progId="Equation.3">
                  <p:embed/>
                </p:oleObj>
              </mc:Choice>
              <mc:Fallback>
                <p:oleObj name="Equation" r:id="rId5" imgW="457200" imgH="1905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50" y="4071942"/>
                        <a:ext cx="642942" cy="2857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3500430" y="4643446"/>
          <a:ext cx="1285884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" name="Equation" r:id="rId7" imgW="609336" imgH="342751" progId="Equation.3">
                  <p:embed/>
                </p:oleObj>
              </mc:Choice>
              <mc:Fallback>
                <p:oleObj name="Equation" r:id="rId7" imgW="609336" imgH="342751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0" y="4643446"/>
                        <a:ext cx="1285884" cy="571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2FC6-B8DB-4E15-87BF-3654600B5650}" type="datetime1">
              <a:rPr lang="en-IN" smtClean="0"/>
              <a:t>08-09-2017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3ECD-6A0C-4BCE-B9EA-498CBAEC3890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570</TotalTime>
  <Words>772</Words>
  <Application>Microsoft Office PowerPoint</Application>
  <PresentationFormat>On-screen Show (4:3)</PresentationFormat>
  <Paragraphs>208</Paragraphs>
  <Slides>17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Cambria Math</vt:lpstr>
      <vt:lpstr>Constantia</vt:lpstr>
      <vt:lpstr>Symbol</vt:lpstr>
      <vt:lpstr>Times New Roman</vt:lpstr>
      <vt:lpstr>Wingdings 2</vt:lpstr>
      <vt:lpstr>Flow</vt:lpstr>
      <vt:lpstr>Equation</vt:lpstr>
      <vt:lpstr>PowerPoint Presentation</vt:lpstr>
      <vt:lpstr>Approximation Algorithm</vt:lpstr>
      <vt:lpstr>Approximation Algorithm</vt:lpstr>
      <vt:lpstr>The Vertex Cover Problem:</vt:lpstr>
      <vt:lpstr>Vertex Cover Algorithm</vt:lpstr>
      <vt:lpstr>An Illustration</vt:lpstr>
      <vt:lpstr>The Travelling Sales Person Problem</vt:lpstr>
      <vt:lpstr>An Illustration</vt:lpstr>
      <vt:lpstr>Set-Covering Problem:</vt:lpstr>
      <vt:lpstr>Set-Covering Problem:</vt:lpstr>
      <vt:lpstr>Set-Covering Problem:</vt:lpstr>
      <vt:lpstr>Set-Covering Problem: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Approximation Algorithm</dc:title>
  <dc:creator>HP</dc:creator>
  <cp:lastModifiedBy>Prof P K Jana</cp:lastModifiedBy>
  <cp:revision>49</cp:revision>
  <dcterms:created xsi:type="dcterms:W3CDTF">2013-12-22T13:53:41Z</dcterms:created>
  <dcterms:modified xsi:type="dcterms:W3CDTF">2017-09-08T17:04:12Z</dcterms:modified>
</cp:coreProperties>
</file>